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62BC4-7C94-4C78-B74D-F2C88699167B}" v="6" dt="2021-09-29T08:52:27.936"/>
    <p1510:client id="{C5CD2F25-7207-41D4-8DE5-82BD2DCFEF60}" v="6" dt="2021-09-29T08:38:20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24" autoAdjust="0"/>
  </p:normalViewPr>
  <p:slideViewPr>
    <p:cSldViewPr snapToGrid="0">
      <p:cViewPr varScale="1">
        <p:scale>
          <a:sx n="43" d="100"/>
          <a:sy n="43" d="100"/>
        </p:scale>
        <p:origin x="350" y="48"/>
      </p:cViewPr>
      <p:guideLst>
        <p:guide orient="horz" pos="48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125-F62A-4414-8C35-969B08031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717CC-8A03-440F-AA3D-011C9ED86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2000"/>
            <a:ext cx="9144000" cy="1026000"/>
          </a:xfrm>
        </p:spPr>
        <p:txBody>
          <a:bodyPr rIns="900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 descr="Essex County Council logo">
            <a:extLst>
              <a:ext uri="{FF2B5EF4-FFF2-40B4-BE49-F238E27FC236}">
                <a16:creationId xmlns:a16="http://schemas.microsoft.com/office/drawing/2014/main" id="{5EF8C64B-87C9-4324-BA52-F16806A36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9648" y="5795377"/>
            <a:ext cx="1530350" cy="73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2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65D6-2D20-4211-9E74-82220561C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62799"/>
            <a:ext cx="11552400" cy="819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80FB3D-B147-470B-AFB3-1D8AD802D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 descr="Add description of icon">
            <a:extLst>
              <a:ext uri="{FF2B5EF4-FFF2-40B4-BE49-F238E27FC236}">
                <a16:creationId xmlns:a16="http://schemas.microsoft.com/office/drawing/2014/main" id="{5E5197B7-95FB-49F8-A97B-FE41C5A9596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600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D9A13C7-EBEB-436D-ADBB-86B6FB45B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3600" y="2833200"/>
            <a:ext cx="4842000" cy="756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2000"/>
            </a:lvl1pPr>
            <a:lvl2pPr>
              <a:lnSpc>
                <a:spcPct val="90000"/>
              </a:lnSpc>
              <a:spcBef>
                <a:spcPts val="1000"/>
              </a:spcBef>
              <a:defRPr/>
            </a:lvl2pPr>
            <a:lvl3pPr>
              <a:lnSpc>
                <a:spcPct val="90000"/>
              </a:lnSpc>
              <a:spcBef>
                <a:spcPts val="1000"/>
              </a:spcBef>
              <a:defRPr/>
            </a:lvl3pPr>
            <a:lvl4pPr>
              <a:lnSpc>
                <a:spcPct val="90000"/>
              </a:lnSpc>
              <a:spcBef>
                <a:spcPts val="1000"/>
              </a:spcBef>
              <a:defRPr/>
            </a:lvl4pPr>
            <a:lvl5pPr>
              <a:lnSpc>
                <a:spcPct val="9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0" descr="Add description of icon">
            <a:extLst>
              <a:ext uri="{FF2B5EF4-FFF2-40B4-BE49-F238E27FC236}">
                <a16:creationId xmlns:a16="http://schemas.microsoft.com/office/drawing/2014/main" id="{E1F258FF-4B37-4A44-B4C1-D1BA723E38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600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97407CB3-47A4-4E12-A52E-B93683369F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60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16" name="Picture Placeholder 10" descr="Add description of icon">
            <a:extLst>
              <a:ext uri="{FF2B5EF4-FFF2-40B4-BE49-F238E27FC236}">
                <a16:creationId xmlns:a16="http://schemas.microsoft.com/office/drawing/2014/main" id="{3C5E2EB3-8CF7-45B8-8005-13469FEC529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0600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3DD8221-60E9-48F6-AB0A-24200E1945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60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0" name="Picture Placeholder 10" descr="Add description of icon">
            <a:extLst>
              <a:ext uri="{FF2B5EF4-FFF2-40B4-BE49-F238E27FC236}">
                <a16:creationId xmlns:a16="http://schemas.microsoft.com/office/drawing/2014/main" id="{E44E0A33-14B1-4850-90E3-B3F3BB84DDE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0600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CE8EBFC4-167A-4580-99A8-DA37B6E5B9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60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0C1395-B34F-4803-A4D2-4DA98255D6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039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10" descr="Add description of icon">
            <a:extLst>
              <a:ext uri="{FF2B5EF4-FFF2-40B4-BE49-F238E27FC236}">
                <a16:creationId xmlns:a16="http://schemas.microsoft.com/office/drawing/2014/main" id="{A361E0A4-5EB1-4215-8DC2-CED3494C2D9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6039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2670E9D-A433-4252-83B1-B7A43D93B2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27990" y="2833200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4" name="Picture Placeholder 10" descr="Add description of icon">
            <a:extLst>
              <a:ext uri="{FF2B5EF4-FFF2-40B4-BE49-F238E27FC236}">
                <a16:creationId xmlns:a16="http://schemas.microsoft.com/office/drawing/2014/main" id="{5B3FCA71-4537-495B-80EA-200ED4EC16A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6039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40D156D-DA34-42DA-9274-A5EDA44D361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2799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6" name="Picture Placeholder 10" descr="Add description of icon">
            <a:extLst>
              <a:ext uri="{FF2B5EF4-FFF2-40B4-BE49-F238E27FC236}">
                <a16:creationId xmlns:a16="http://schemas.microsoft.com/office/drawing/2014/main" id="{56DD2F7A-B075-4552-B302-F8CDF5BAA4D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16039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9E881038-0BF1-4AFE-89BF-123DC292976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02799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8" name="Picture Placeholder 10" descr="Add description of icon">
            <a:extLst>
              <a:ext uri="{FF2B5EF4-FFF2-40B4-BE49-F238E27FC236}">
                <a16:creationId xmlns:a16="http://schemas.microsoft.com/office/drawing/2014/main" id="{7497D6D3-CFF8-46AE-9C49-765B38D3058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039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C807658B-4C02-4D17-91BC-1A29B83178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02799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061E1-C4EC-4D2B-83A2-B93DC9A9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80F02-06A0-42B8-BA2D-6D55141D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BE84B-A188-4496-8E34-7FC2AFC3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525F55F-F1F9-478C-A34D-646D5FA7D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799" y="2689314"/>
            <a:ext cx="11565191" cy="0"/>
          </a:xfrm>
          <a:prstGeom prst="line">
            <a:avLst/>
          </a:prstGeom>
          <a:ln w="38100">
            <a:solidFill>
              <a:srgbClr val="004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00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F6EA-4ABA-49B3-BE76-BD774DFE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1649"/>
            <a:ext cx="11552400" cy="8306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5EA239-AA2E-48E8-99A7-42CEED80F8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238" cy="6192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190B89-ECB1-4F74-A404-532C7BBA88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01625" y="1992313"/>
            <a:ext cx="11552238" cy="4186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03193-AE40-4EC6-8BF8-CCC2ADDD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EF239-E34A-4E55-8538-4BB977D7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1B4F5-114B-4B4F-B93B-3A1A5C39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07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4CE7-A7CC-4F45-B88D-D88A615B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31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6485FC-04C8-417A-910C-DC19B9780A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400" cy="619200"/>
          </a:xfrm>
        </p:spPr>
        <p:txBody>
          <a:bodyPr numCol="4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539B90-4B1F-46A3-9681-539EC8E93C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163" y="2063075"/>
            <a:ext cx="11552237" cy="4115475"/>
          </a:xfrm>
        </p:spPr>
        <p:txBody>
          <a:bodyPr numCol="4" spcCol="360000"/>
          <a:lstStyle>
            <a:lvl1pPr marL="0" indent="0">
              <a:buNone/>
              <a:defRPr sz="2400"/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5B127-697A-4225-9EDD-070A53F1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FDC0C-8B72-418E-AE56-392077E6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AE4EB-8737-404F-8267-D29E4DAE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48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1D49-D8D5-41C3-B16D-BF857BF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00" y="4116790"/>
            <a:ext cx="2689200" cy="2476800"/>
          </a:xfrm>
        </p:spPr>
        <p:txBody>
          <a:bodyPr lIns="0" bIns="46800" anchor="t" anchorCtr="0"/>
          <a:lstStyle>
            <a:lvl1pPr>
              <a:lnSpc>
                <a:spcPct val="100000"/>
              </a:lnSpc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FA85D0-7C53-42AD-A812-61153B1D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76000" y="4115502"/>
            <a:ext cx="3459600" cy="2478088"/>
          </a:xfrm>
        </p:spPr>
        <p:txBody>
          <a:bodyPr lIns="0" tIns="468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200">
                <a:solidFill>
                  <a:schemeClr val="bg1"/>
                </a:solidFill>
              </a:defRPr>
            </a:lvl2pPr>
            <a:lvl3pPr>
              <a:buNone/>
              <a:defRPr sz="12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22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C085-0326-4C93-AD8C-479C72ED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AFC9-35CA-42B6-B07C-0BACF316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07FE-3094-4C49-B924-D15AE623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546D-93EF-4729-B2C4-38BC1358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779C-2AF6-46D0-BB9C-31136A77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17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A4DE-FDA8-433B-936F-8B88A250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62E7F-1D86-434D-8B70-42729D5D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7BD44-4FD0-44F4-9561-331F9ACD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1C60A-1542-4599-B89C-D00423F0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234D8F-3656-478D-B853-28E4F20B38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60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7241E3-D385-4DC5-A238-8CF214F6B7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96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9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5C9A-39FD-4C1E-957B-F78737A9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1A537-2F94-4FAC-8D45-F4C82F94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9823A-8CF6-40A6-A585-A1978389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C93721-0044-48DD-814F-4E40BD43374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194AF-515B-4CA1-965F-3888279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19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799D5-9C64-4C44-B0E6-C22AEFC9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AC231-7279-49D8-BFD3-85BD6399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A4203-B1B6-42D7-86AB-DFB99C81B19A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58F9-C300-4062-9D38-E1F291F4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7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68680E8-666B-4F1A-A78A-D59CAC0B5E1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1625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A7E22-1A04-48F0-B5A3-0579B896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6"/>
            <a:ext cx="11552400" cy="113172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59289-9A9B-4863-88A8-800E5193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218AA-0319-4184-85EC-54DD732B49C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D24F6-5900-4426-8CA6-5E599383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9DEDD-F3C9-4DB9-8AB7-9B9FAE58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FCCB34-DDF7-4318-9C93-3CA1912F62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10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5F07E28-6A00-4FDD-A725-52B4301AAE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10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5350E13-471F-4950-B14C-729E49A816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10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A2EF067-1F3F-4B12-8615-D23C15BB6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10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471A5A04-368F-48F2-8E4A-166561D38E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14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C2150ACD-AEB1-460D-9C24-43251BCA8C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214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67EBB98E-DD76-4352-AAA2-87D48F8818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14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3AC6C7A-B293-469A-8731-D27D97BF3C1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14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B6A3B345-E852-4B4B-9D8E-1A9B25ABAB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01625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BEE9308F-D5EE-4D3D-9C47-B58F134A79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01625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0E08A42-0F58-446B-94C2-AB973E93BC2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01625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E7359723-D7AB-4162-B5D6-542FE57ED2D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10000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875B2E40-430D-4757-B86D-915E7CF82E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000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8B12E074-12DD-4906-AD45-6A5A25508A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000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BF4BB1D9-FC03-4090-9F94-EF8BEAC5C1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10000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</p:spTree>
    <p:extLst>
      <p:ext uri="{BB962C8B-B14F-4D97-AF65-F5344CB8AC3E}">
        <p14:creationId xmlns:p14="http://schemas.microsoft.com/office/powerpoint/2010/main" val="322371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Cover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E15C-E1A1-4B98-8BD9-208FCE92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0" y="2149200"/>
            <a:ext cx="6282000" cy="1602000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A4A9-7C4E-478D-A8E5-F8B8B1B3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8000" y="4136400"/>
            <a:ext cx="6282000" cy="20124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FCB315-E196-452C-8413-F646CF5C9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909" b="7829"/>
          <a:stretch/>
        </p:blipFill>
        <p:spPr>
          <a:xfrm>
            <a:off x="0" y="3104147"/>
            <a:ext cx="4457105" cy="37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5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1428-98EF-4EA7-8B53-95D6FD38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00" y="1252800"/>
            <a:ext cx="4467600" cy="2176200"/>
          </a:xfrm>
        </p:spPr>
        <p:txBody>
          <a:bodyPr anchor="t" anchorCtr="0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06DD8-7948-4C50-8639-F46F08C3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D5E15D-C647-44B0-9FBF-6F4C1B35605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5D05F-13B2-4DDE-AEE5-2FFBC910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A3DFD-1456-4660-8744-18148456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701184-D5F5-4AF5-B171-04B46C4EF918}"/>
              </a:ext>
            </a:extLst>
          </p:cNvPr>
          <p:cNvCxnSpPr>
            <a:cxnSpLocks/>
          </p:cNvCxnSpPr>
          <p:nvPr userDrawn="1"/>
        </p:nvCxnSpPr>
        <p:spPr>
          <a:xfrm>
            <a:off x="6080926" y="1212573"/>
            <a:ext cx="0" cy="3935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6BDD9D-CE1E-401B-B998-ED51586F7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600" y="1252800"/>
            <a:ext cx="4467600" cy="3353067"/>
          </a:xfr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A4B8D9-1F1E-4251-87E0-DCB69C9FDA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21600" y="4776642"/>
            <a:ext cx="4467598" cy="37182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193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537804"/>
            <a:ext cx="5428800" cy="5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5650"/>
            <a:ext cx="5428800" cy="4912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6A8442-B40B-4D24-9029-4E6108BD5EF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59538" y="130175"/>
            <a:ext cx="5722937" cy="6165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Object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0B2A5-7D25-4EFB-8691-668AB5BA651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4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5"/>
            <a:ext cx="11552400" cy="71236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1404"/>
            <a:ext cx="3888000" cy="2059200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613A6-A489-428B-9466-BB2CA556283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Content Placeholder 3" descr="Add description of object (table/graph/picture, etc)">
            <a:extLst>
              <a:ext uri="{FF2B5EF4-FFF2-40B4-BE49-F238E27FC236}">
                <a16:creationId xmlns:a16="http://schemas.microsoft.com/office/drawing/2014/main" id="{67B85DDB-4159-4BB4-A59E-5BE213A74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1200" y="1249363"/>
            <a:ext cx="7393775" cy="49291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82420F-7E00-4112-B16C-8B3BEE016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430800"/>
            <a:ext cx="4471200" cy="2747751"/>
          </a:xfrm>
          <a:solidFill>
            <a:schemeClr val="accent1"/>
          </a:solidFill>
        </p:spPr>
        <p:txBody>
          <a:bodyPr lIns="468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and objec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605798-CE35-4206-A97D-EB4777053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754488"/>
            <a:ext cx="6096000" cy="4103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4E1A6-9EC2-468E-98F7-98901A8D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5428800" cy="820800"/>
          </a:xfrm>
        </p:spPr>
        <p:txBody>
          <a:bodyPr vert="horz" lIns="90000" tIns="45720" rIns="90000" bIns="0" rtlCol="0" anchor="b" anchorCtr="0">
            <a:normAutofit/>
          </a:bodyPr>
          <a:lstStyle>
            <a:lvl1pPr>
              <a:defRPr lang="en-GB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6F895B-32EE-4C42-A771-15E886F401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1625" y="1260938"/>
            <a:ext cx="5429250" cy="1375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953603-B320-4E9F-8C88-FCB93541293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1625" y="2754313"/>
            <a:ext cx="5429250" cy="342423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87F60CB-10DD-4652-B8F0-4AC544C71B4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65661" y="0"/>
            <a:ext cx="6126339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8C755-832F-4C56-B358-BC210FE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D5EBF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A9764-A1B9-46F8-96D5-74C08156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32DD5-A0D7-4176-9C07-463D33A3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462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and 2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9C2039-2FF7-4ECB-94E1-AF05CB2C8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1689100"/>
            <a:ext cx="6076950" cy="2232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4194000"/>
            <a:ext cx="5572800" cy="1984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AF1B6F-29EF-4915-954D-C7A734C4F1B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5600" y="1688400"/>
            <a:ext cx="5572800" cy="174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2D6E287-74D8-466B-93CC-E97050302A8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76950" y="3429000"/>
            <a:ext cx="6137275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DE245-C824-4BEE-AC58-BCEB9971B4E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56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bov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26F1C6-4C7F-4E81-8ED3-C2BB6E34B2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-1"/>
            <a:ext cx="12192000" cy="24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EA7E9-EFF8-4127-B336-30D7A405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782800"/>
            <a:ext cx="4028400" cy="3394800"/>
          </a:xfrm>
        </p:spPr>
        <p:txBody>
          <a:bodyPr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CFA9DB-5477-459A-974D-93AAA4628B1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98000" y="2782888"/>
            <a:ext cx="7160400" cy="3395662"/>
          </a:xfrm>
        </p:spPr>
        <p:txBody>
          <a:bodyPr numCol="2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ED585-0856-40AE-9F10-F8559950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55124-6C3F-40B8-B2A8-E79F2D72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942CD-BA75-40C5-9667-D370019E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DFAD688-DD14-4842-AF11-CB02693A303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6388" y="7112000"/>
            <a:ext cx="11558587" cy="247650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Click to add image license info</a:t>
            </a:r>
          </a:p>
        </p:txBody>
      </p:sp>
    </p:spTree>
    <p:extLst>
      <p:ext uri="{BB962C8B-B14F-4D97-AF65-F5344CB8AC3E}">
        <p14:creationId xmlns:p14="http://schemas.microsoft.com/office/powerpoint/2010/main" val="134152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C1672-D60B-45EF-A4EE-F4A22DF1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  <a:prstGeom prst="rect">
            <a:avLst/>
          </a:prstGeom>
        </p:spPr>
        <p:txBody>
          <a:bodyPr vert="horz" lIns="90000" tIns="45720" rIns="9000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BB563-2AAA-47EE-B9DD-8EB566057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00" y="1256400"/>
            <a:ext cx="11552400" cy="49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9A4C9-558C-43EA-AA5D-420B7669B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2000" y="6591600"/>
            <a:ext cx="21924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1CA4-DD64-49C3-83E9-96543AE2D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6000" y="6591600"/>
            <a:ext cx="5760000" cy="1368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FD232-A4AF-40A0-AB2E-8A02FF210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0800" y="6591600"/>
            <a:ext cx="7776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35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000" indent="-234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6649-5BE0-492F-B279-14029D635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Essex Renewal Commission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A0995-D8C7-446A-8654-7DCB77035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Summary of Commissioner priority areas</a:t>
            </a:r>
          </a:p>
          <a:p>
            <a:r>
              <a:rPr lang="en-GB" sz="1600" dirty="0"/>
              <a:t>5</a:t>
            </a:r>
            <a:r>
              <a:rPr lang="en-GB" sz="1600" baseline="30000" dirty="0"/>
              <a:t>th</a:t>
            </a:r>
            <a:r>
              <a:rPr lang="en-GB" sz="1600" dirty="0"/>
              <a:t> October 2021</a:t>
            </a:r>
          </a:p>
        </p:txBody>
      </p:sp>
    </p:spTree>
    <p:extLst>
      <p:ext uri="{BB962C8B-B14F-4D97-AF65-F5344CB8AC3E}">
        <p14:creationId xmlns:p14="http://schemas.microsoft.com/office/powerpoint/2010/main" val="66024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452D4C54-CA11-4C7C-9825-5700E9CB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GB" sz="2800" dirty="0"/>
              <a:t>Challenges faced in Essex today…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815AB-5AA3-446C-B7FF-BD9F1B76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41FC-223D-4153-B9B6-2CCF426C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218AA-0319-4184-85EC-54DD732B49C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5167-6C90-481D-9320-7E334084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C13ACD16-C36E-4DEE-8188-0568456CC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91855"/>
              </p:ext>
            </p:extLst>
          </p:nvPr>
        </p:nvGraphicFramePr>
        <p:xfrm>
          <a:off x="249075" y="762000"/>
          <a:ext cx="11792034" cy="551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339">
                  <a:extLst>
                    <a:ext uri="{9D8B030D-6E8A-4147-A177-3AD203B41FA5}">
                      <a16:colId xmlns:a16="http://schemas.microsoft.com/office/drawing/2014/main" val="1321135449"/>
                    </a:ext>
                  </a:extLst>
                </a:gridCol>
                <a:gridCol w="1965339">
                  <a:extLst>
                    <a:ext uri="{9D8B030D-6E8A-4147-A177-3AD203B41FA5}">
                      <a16:colId xmlns:a16="http://schemas.microsoft.com/office/drawing/2014/main" val="1378182998"/>
                    </a:ext>
                  </a:extLst>
                </a:gridCol>
                <a:gridCol w="1965339">
                  <a:extLst>
                    <a:ext uri="{9D8B030D-6E8A-4147-A177-3AD203B41FA5}">
                      <a16:colId xmlns:a16="http://schemas.microsoft.com/office/drawing/2014/main" val="2467732757"/>
                    </a:ext>
                  </a:extLst>
                </a:gridCol>
                <a:gridCol w="1965339">
                  <a:extLst>
                    <a:ext uri="{9D8B030D-6E8A-4147-A177-3AD203B41FA5}">
                      <a16:colId xmlns:a16="http://schemas.microsoft.com/office/drawing/2014/main" val="1047838635"/>
                    </a:ext>
                  </a:extLst>
                </a:gridCol>
                <a:gridCol w="1965339">
                  <a:extLst>
                    <a:ext uri="{9D8B030D-6E8A-4147-A177-3AD203B41FA5}">
                      <a16:colId xmlns:a16="http://schemas.microsoft.com/office/drawing/2014/main" val="2501126788"/>
                    </a:ext>
                  </a:extLst>
                </a:gridCol>
                <a:gridCol w="1965339">
                  <a:extLst>
                    <a:ext uri="{9D8B030D-6E8A-4147-A177-3AD203B41FA5}">
                      <a16:colId xmlns:a16="http://schemas.microsoft.com/office/drawing/2014/main" val="1202981025"/>
                    </a:ext>
                  </a:extLst>
                </a:gridCol>
              </a:tblGrid>
              <a:tr h="8480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Social inequalities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Education and young people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Climate change &amp; the natural environment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Revitalising the Essex economy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Supporting local communities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Mental health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84506"/>
                  </a:ext>
                </a:extLst>
              </a:tr>
              <a:tr h="3863552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Unequal access to work (gender, ethnicity and care sector).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the ‘newly poor’ due to Covid-19.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Disparities in risk and outcome of Covid-19 (e.g. BAME community)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Gender inequalities, sexist attitudes and misogynistic behaviours driven by social media.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schooling contributing to education class inequalities.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of home working on gender inequalities.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Breaking the cycle of lack of opportunities.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Education recovery after a period of disruption.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of isolation from social networks, lack of  interaction and emotional support.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confidence, empathy and direction in young people.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Rise in misogynistic behaviours.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 term impacts on young people's mental health.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Direct and indirect impacts of climate change.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Limited and inconsistent teaching around climate change. 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Bio-diversity decline. 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Access to better natural environments.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Lack of ‘honey-pot’ sites in Essex vs. growing population demands.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Encouraging sustainably driven businesses.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economic focus on care activities.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Brexit implications on food &amp; labour shortages.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and negative impacts of hybrid working (e.g. the urban / rural divide).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Unemployment and lack of opportunities for those leaving education.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Challenges to re-entering the job market.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Encouraging sustainable enterprises.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Upskilling to help residents and business deal with the future.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local communities socially and economically to continue with voluntary initiatives.</a:t>
                      </a:r>
                    </a:p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Breathing life into rural communities - socially and economically.</a:t>
                      </a:r>
                    </a:p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resilience to avoid ‘panic’ reactions from communities.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 term impacts of mental health and social isolation spanning all society.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Stigma of depression and lack of happiness post Covid-19.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Fear of people returning to crowded spaces such as cultural events.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shift to digital hindering social interaction and contributing to loneliness.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35180"/>
                  </a:ext>
                </a:extLst>
              </a:tr>
            </a:tbl>
          </a:graphicData>
        </a:graphic>
      </p:graphicFrame>
      <p:sp>
        <p:nvSpPr>
          <p:cNvPr id="3" name="Arrow: Pentagon 2">
            <a:extLst>
              <a:ext uri="{FF2B5EF4-FFF2-40B4-BE49-F238E27FC236}">
                <a16:creationId xmlns:a16="http://schemas.microsoft.com/office/drawing/2014/main" id="{1E0E348A-EA18-4509-B000-6A09B16B8C9C}"/>
              </a:ext>
            </a:extLst>
          </p:cNvPr>
          <p:cNvSpPr/>
          <p:nvPr/>
        </p:nvSpPr>
        <p:spPr>
          <a:xfrm>
            <a:off x="249075" y="6273537"/>
            <a:ext cx="11693850" cy="248161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How we </a:t>
            </a:r>
            <a:r>
              <a:rPr lang="en-GB" sz="1600" b="1" dirty="0">
                <a:solidFill>
                  <a:schemeClr val="tx1"/>
                </a:solidFill>
              </a:rPr>
              <a:t>communicate</a:t>
            </a:r>
            <a:r>
              <a:rPr lang="en-GB" sz="1600" dirty="0">
                <a:solidFill>
                  <a:schemeClr val="tx1"/>
                </a:solidFill>
              </a:rPr>
              <a:t> and </a:t>
            </a:r>
            <a:r>
              <a:rPr lang="en-GB" sz="1600" b="1" dirty="0">
                <a:solidFill>
                  <a:schemeClr val="tx1"/>
                </a:solidFill>
              </a:rPr>
              <a:t>engage</a:t>
            </a:r>
            <a:r>
              <a:rPr lang="en-GB" sz="1600" dirty="0">
                <a:solidFill>
                  <a:schemeClr val="tx1"/>
                </a:solidFill>
              </a:rPr>
              <a:t> with citizens to ensure voices are heard was an underlying challenge to tackle</a:t>
            </a:r>
          </a:p>
        </p:txBody>
      </p:sp>
    </p:spTree>
    <p:extLst>
      <p:ext uri="{BB962C8B-B14F-4D97-AF65-F5344CB8AC3E}">
        <p14:creationId xmlns:p14="http://schemas.microsoft.com/office/powerpoint/2010/main" val="282946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452D4C54-CA11-4C7C-9825-5700E9CB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2800" dirty="0"/>
              <a:t>Emerging ideas of actions…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815AB-5AA3-446C-B7FF-BD9F1B76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Produced by Essex County Council Strategy Insight and Engagement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41FC-223D-4153-B9B6-2CCF426C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218AA-0319-4184-85EC-54DD732B49C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5167-6C90-481D-9320-7E334084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5AD001-19A8-4E30-9578-30ADBE0F6826}"/>
              </a:ext>
            </a:extLst>
          </p:cNvPr>
          <p:cNvSpPr/>
          <p:nvPr/>
        </p:nvSpPr>
        <p:spPr>
          <a:xfrm>
            <a:off x="609600" y="791617"/>
            <a:ext cx="2657475" cy="9194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Promoting initiatives that focus on improving students' skills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03D9D4-C7E0-4C90-947B-70F9E9C0EA5A}"/>
              </a:ext>
            </a:extLst>
          </p:cNvPr>
          <p:cNvSpPr/>
          <p:nvPr/>
        </p:nvSpPr>
        <p:spPr>
          <a:xfrm>
            <a:off x="609600" y="1830796"/>
            <a:ext cx="2657475" cy="919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Make Enterprise Advisors compulsory for education establishments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1E4800-E941-4B7F-BB28-70755A5E0844}"/>
              </a:ext>
            </a:extLst>
          </p:cNvPr>
          <p:cNvSpPr/>
          <p:nvPr/>
        </p:nvSpPr>
        <p:spPr>
          <a:xfrm>
            <a:off x="609600" y="2831220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Create more 'honey pots' to take pressure off existing areas and service growing population</a:t>
            </a:r>
            <a:endParaRPr lang="en-GB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FED0C-3334-4F88-ADD1-262F4E99BF34}"/>
              </a:ext>
            </a:extLst>
          </p:cNvPr>
          <p:cNvSpPr/>
          <p:nvPr/>
        </p:nvSpPr>
        <p:spPr>
          <a:xfrm>
            <a:off x="609600" y="3860219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Doubling the amount of natural green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BD57F6-8BCE-4572-8269-A9359E13F712}"/>
              </a:ext>
            </a:extLst>
          </p:cNvPr>
          <p:cNvSpPr/>
          <p:nvPr/>
        </p:nvSpPr>
        <p:spPr>
          <a:xfrm>
            <a:off x="3405188" y="2831220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Working with farmers to encourage use of subsidiaries for natural environments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F26ECC-7E9F-41A9-B597-936723D125BC}"/>
              </a:ext>
            </a:extLst>
          </p:cNvPr>
          <p:cNvSpPr/>
          <p:nvPr/>
        </p:nvSpPr>
        <p:spPr>
          <a:xfrm>
            <a:off x="3405188" y="3892392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Social campaign for climate change – collaboration with Essex sport celebrities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B872AD-14D7-405B-B5AA-EB5D95317F7D}"/>
              </a:ext>
            </a:extLst>
          </p:cNvPr>
          <p:cNvSpPr/>
          <p:nvPr/>
        </p:nvSpPr>
        <p:spPr>
          <a:xfrm>
            <a:off x="3405188" y="791617"/>
            <a:ext cx="2657475" cy="9194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Aim for everyone to have access to green environments 500m from where they live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BCD8D8-9606-4CFA-9B45-7641100D1B73}"/>
              </a:ext>
            </a:extLst>
          </p:cNvPr>
          <p:cNvSpPr/>
          <p:nvPr/>
        </p:nvSpPr>
        <p:spPr>
          <a:xfrm>
            <a:off x="3405188" y="1811895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Put pressure on Freeports to lease out space to sustainable business e.g. via lobbying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CBE628-BAC4-461D-8C2D-35FE283E4736}"/>
              </a:ext>
            </a:extLst>
          </p:cNvPr>
          <p:cNvSpPr/>
          <p:nvPr/>
        </p:nvSpPr>
        <p:spPr>
          <a:xfrm>
            <a:off x="6193635" y="791617"/>
            <a:ext cx="2657475" cy="919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Encourage Essex businesses to diversify and innovate for solutions to green issues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041256-D0DC-4D7D-9B72-7F1904E47178}"/>
              </a:ext>
            </a:extLst>
          </p:cNvPr>
          <p:cNvSpPr/>
          <p:nvPr/>
        </p:nvSpPr>
        <p:spPr>
          <a:xfrm>
            <a:off x="6193635" y="1811897"/>
            <a:ext cx="2657475" cy="919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Encouraging business hubs in small villages to cater to people wanting to work from home and additional space for SMEs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3ACDC7-8EEB-458D-84BA-3D466CB74492}"/>
              </a:ext>
            </a:extLst>
          </p:cNvPr>
          <p:cNvSpPr/>
          <p:nvPr/>
        </p:nvSpPr>
        <p:spPr>
          <a:xfrm>
            <a:off x="8940826" y="4913201"/>
            <a:ext cx="2657475" cy="883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Collaborative and partnership working with residents, local organisations, local authorities and community leaders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E6A185-4304-4CE6-A952-2E0FA3B91007}"/>
              </a:ext>
            </a:extLst>
          </p:cNvPr>
          <p:cNvSpPr/>
          <p:nvPr/>
        </p:nvSpPr>
        <p:spPr>
          <a:xfrm>
            <a:off x="8940826" y="791617"/>
            <a:ext cx="2657475" cy="9194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Cultural event and activities to target mental health, social isolation and community connectedness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ACBC33-41A4-4A89-AA73-AA83C6A51B5D}"/>
              </a:ext>
            </a:extLst>
          </p:cNvPr>
          <p:cNvSpPr/>
          <p:nvPr/>
        </p:nvSpPr>
        <p:spPr>
          <a:xfrm>
            <a:off x="8940826" y="1811896"/>
            <a:ext cx="2657475" cy="9194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Create / promote sports activities to support mental health and wellbeing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FA832B-E9D8-42EB-9742-FAB044221BF1}"/>
              </a:ext>
            </a:extLst>
          </p:cNvPr>
          <p:cNvSpPr/>
          <p:nvPr/>
        </p:nvSpPr>
        <p:spPr>
          <a:xfrm>
            <a:off x="6193635" y="4903458"/>
            <a:ext cx="2657475" cy="9194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Affordable housing in small villages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82A645-7DFC-4BD6-936D-C8DB20DFBE06}"/>
              </a:ext>
            </a:extLst>
          </p:cNvPr>
          <p:cNvSpPr/>
          <p:nvPr/>
        </p:nvSpPr>
        <p:spPr>
          <a:xfrm>
            <a:off x="8940826" y="2879292"/>
            <a:ext cx="2657475" cy="87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Communicate better with all the residents and avoiding bureaucratic language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25E9EC-1977-4EE0-BD98-6EDB13C45082}"/>
              </a:ext>
            </a:extLst>
          </p:cNvPr>
          <p:cNvSpPr/>
          <p:nvPr/>
        </p:nvSpPr>
        <p:spPr>
          <a:xfrm>
            <a:off x="8940826" y="3883763"/>
            <a:ext cx="2657475" cy="9273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Engage and communicate with residents, particularly young people to generate innovative ideas and solutions.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09DD59-A391-459A-BAF7-59B09471F314}"/>
              </a:ext>
            </a:extLst>
          </p:cNvPr>
          <p:cNvSpPr/>
          <p:nvPr/>
        </p:nvSpPr>
        <p:spPr>
          <a:xfrm>
            <a:off x="609599" y="4889218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Make links between Covid-19 and climate change e.g. ability to change behaviour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6A06F2-5AA2-40EB-B665-57CD26BEDB97}"/>
              </a:ext>
            </a:extLst>
          </p:cNvPr>
          <p:cNvSpPr/>
          <p:nvPr/>
        </p:nvSpPr>
        <p:spPr>
          <a:xfrm>
            <a:off x="3405187" y="4889218"/>
            <a:ext cx="2657475" cy="919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Re-issue emergency funding towards climate action – Covid-19 demonstrated ability to do so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B13C07-367F-4969-B29E-9722B3C4A65A}"/>
              </a:ext>
            </a:extLst>
          </p:cNvPr>
          <p:cNvSpPr/>
          <p:nvPr/>
        </p:nvSpPr>
        <p:spPr>
          <a:xfrm>
            <a:off x="6193635" y="2831220"/>
            <a:ext cx="2657475" cy="919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Supporting the business skills programmes for businesses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4C7E4A-A534-4F68-8C83-3A9DDC16EE88}"/>
              </a:ext>
            </a:extLst>
          </p:cNvPr>
          <p:cNvSpPr/>
          <p:nvPr/>
        </p:nvSpPr>
        <p:spPr>
          <a:xfrm>
            <a:off x="6187389" y="3892392"/>
            <a:ext cx="2657475" cy="9194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Create business opportunities and training for new and existing businesses</a:t>
            </a:r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5AF32D73-F6C4-435B-974C-A7850EA33F41}"/>
              </a:ext>
            </a:extLst>
          </p:cNvPr>
          <p:cNvSpPr/>
          <p:nvPr/>
        </p:nvSpPr>
        <p:spPr>
          <a:xfrm>
            <a:off x="249075" y="5972192"/>
            <a:ext cx="11693850" cy="390525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Underlying focus across generating ideas is to </a:t>
            </a:r>
            <a:r>
              <a:rPr lang="en-GB" sz="1600" b="1" dirty="0">
                <a:solidFill>
                  <a:schemeClr val="tx1"/>
                </a:solidFill>
              </a:rPr>
              <a:t>work creatively </a:t>
            </a:r>
            <a:r>
              <a:rPr lang="en-GB" sz="1600" dirty="0">
                <a:solidFill>
                  <a:schemeClr val="tx1"/>
                </a:solidFill>
              </a:rPr>
              <a:t>to find new solutions to these problems</a:t>
            </a:r>
          </a:p>
        </p:txBody>
      </p:sp>
    </p:spTree>
    <p:extLst>
      <p:ext uri="{BB962C8B-B14F-4D97-AF65-F5344CB8AC3E}">
        <p14:creationId xmlns:p14="http://schemas.microsoft.com/office/powerpoint/2010/main" val="5057715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CC PPT">
      <a:dk1>
        <a:sysClr val="windowText" lastClr="000000"/>
      </a:dk1>
      <a:lt1>
        <a:sysClr val="window" lastClr="FFFFFF"/>
      </a:lt1>
      <a:dk2>
        <a:srgbClr val="192A66"/>
      </a:dk2>
      <a:lt2>
        <a:srgbClr val="D5EBF0"/>
      </a:lt2>
      <a:accent1>
        <a:srgbClr val="004899"/>
      </a:accent1>
      <a:accent2>
        <a:srgbClr val="00A8D6"/>
      </a:accent2>
      <a:accent3>
        <a:srgbClr val="682558"/>
      </a:accent3>
      <a:accent4>
        <a:srgbClr val="E40037"/>
      </a:accent4>
      <a:accent5>
        <a:srgbClr val="934D98"/>
      </a:accent5>
      <a:accent6>
        <a:srgbClr val="007E31"/>
      </a:accent6>
      <a:hlink>
        <a:srgbClr val="65B22E"/>
      </a:hlink>
      <a:folHlink>
        <a:srgbClr val="934D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20_6920 SIE Branding.potx" id="{A4072AEA-E031-4669-A362-E5E76516CA4A}" vid="{4A9DC11F-8789-4E62-BED3-CC3B57FB3F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B91C7805A2F42B78C6412C4646779" ma:contentTypeVersion="9" ma:contentTypeDescription="Create a new document." ma:contentTypeScope="" ma:versionID="2d0682edcf8b20672ffe04a0a6e7846f">
  <xsd:schema xmlns:xsd="http://www.w3.org/2001/XMLSchema" xmlns:xs="http://www.w3.org/2001/XMLSchema" xmlns:p="http://schemas.microsoft.com/office/2006/metadata/properties" xmlns:ns2="ac2dd381-2219-4360-b0aa-99e60ddd8c11" targetNamespace="http://schemas.microsoft.com/office/2006/metadata/properties" ma:root="true" ma:fieldsID="29c07faf138a59ccb79176ec5c9b66ae" ns2:_="">
    <xsd:import namespace="ac2dd381-2219-4360-b0aa-99e60ddd8c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dd381-2219-4360-b0aa-99e60ddd8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3F69C6-6E61-4037-978A-EABE57F235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5C8FB-6A53-4B9C-9F6C-876F1184914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c2dd381-2219-4360-b0aa-99e60ddd8c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7B4D3D-AB3B-4AEB-964C-8751CE96CCBD}">
  <ds:schemaRefs>
    <ds:schemaRef ds:uri="ac2dd381-2219-4360-b0aa-99e60ddd8c1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650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1_Office Theme</vt:lpstr>
      <vt:lpstr>Essex Renewal Commission</vt:lpstr>
      <vt:lpstr>Challenges faced in Essex today… </vt:lpstr>
      <vt:lpstr>Emerging ideas of actions…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Gavin Wilkinson - Equalities &amp; Partnerships Officer</cp:lastModifiedBy>
  <cp:revision>5</cp:revision>
  <dcterms:created xsi:type="dcterms:W3CDTF">2021-08-11T12:44:55Z</dcterms:created>
  <dcterms:modified xsi:type="dcterms:W3CDTF">2021-10-18T12:14:45Z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0x010100B47B91C7805A2F42B78C6412C4646779</vt:lpwstr>
  </property>
  <property fmtid="{D5CDD505-2E9C-101B-9397-08002B2CF9AE}" pid="3" name="MSIP_Label_39d8be9e-c8d9-4b9c-bd40-2c27cc7ea2e6_Enabled">
    <vt:lpwstr>true</vt:lpwstr>
  </property>
  <property fmtid="{D5CDD505-2E9C-101B-9397-08002B2CF9AE}" pid="4" name="MSIP_Label_39d8be9e-c8d9-4b9c-bd40-2c27cc7ea2e6_SetDate">
    <vt:lpwstr>2021-08-11T13:47:36Z</vt:lpwstr>
  </property>
  <property fmtid="{D5CDD505-2E9C-101B-9397-08002B2CF9AE}" pid="5" name="MSIP_Label_39d8be9e-c8d9-4b9c-bd40-2c27cc7ea2e6_Method">
    <vt:lpwstr>Standard</vt:lpwstr>
  </property>
  <property fmtid="{D5CDD505-2E9C-101B-9397-08002B2CF9AE}" pid="6" name="MSIP_Label_39d8be9e-c8d9-4b9c-bd40-2c27cc7ea2e6_Name">
    <vt:lpwstr>39d8be9e-c8d9-4b9c-bd40-2c27cc7ea2e6</vt:lpwstr>
  </property>
  <property fmtid="{D5CDD505-2E9C-101B-9397-08002B2CF9AE}" pid="7" name="MSIP_Label_39d8be9e-c8d9-4b9c-bd40-2c27cc7ea2e6_SiteId">
    <vt:lpwstr>a8b4324f-155c-4215-a0f1-7ed8cc9a992f</vt:lpwstr>
  </property>
  <property fmtid="{D5CDD505-2E9C-101B-9397-08002B2CF9AE}" pid="8" name="MSIP_Label_39d8be9e-c8d9-4b9c-bd40-2c27cc7ea2e6_ActionId">
    <vt:lpwstr>05769595-9b88-435f-83f5-00007f5d671a</vt:lpwstr>
  </property>
  <property fmtid="{D5CDD505-2E9C-101B-9397-08002B2CF9AE}" pid="9" name="MSIP_Label_39d8be9e-c8d9-4b9c-bd40-2c27cc7ea2e6_ContentBits">
    <vt:lpwstr>0</vt:lpwstr>
  </property>
</Properties>
</file>