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0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F3CF45"/>
    <a:srgbClr val="CE0058"/>
    <a:srgbClr val="E1291A"/>
    <a:srgbClr val="6A3460"/>
    <a:srgbClr val="682560"/>
    <a:srgbClr val="00205B"/>
    <a:srgbClr val="8C4799"/>
    <a:srgbClr val="7A9A01"/>
    <a:srgbClr val="773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 autoAdjust="0"/>
  </p:normalViewPr>
  <p:slideViewPr>
    <p:cSldViewPr>
      <p:cViewPr>
        <p:scale>
          <a:sx n="80" d="100"/>
          <a:sy n="80" d="100"/>
        </p:scale>
        <p:origin x="-1110" y="-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76C424-72E7-44F4-AEE2-E8C0645FE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DD214E-EFA1-4449-A914-56417C3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7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82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314450"/>
            <a:ext cx="8208144" cy="1041276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977838"/>
            <a:ext cx="8208144" cy="336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2694802"/>
            <a:ext cx="8208144" cy="1281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You can change a slide’s background colour, but always remember to consider accessibility!</a:t>
            </a:r>
          </a:p>
        </p:txBody>
      </p:sp>
      <p:pic>
        <p:nvPicPr>
          <p:cNvPr id="8" name="Picture 7" descr="ECC_Primary_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4461960"/>
            <a:ext cx="1169369" cy="4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0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5" y="951142"/>
            <a:ext cx="8207375" cy="918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8314" y="303498"/>
            <a:ext cx="8222679" cy="48605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67544" y="2031206"/>
            <a:ext cx="8223448" cy="2861814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809068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799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7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951310"/>
            <a:ext cx="3958208" cy="394269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 smtClean="0"/>
              <a:t>Always use at least size 18 font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303498"/>
            <a:ext cx="8206680" cy="48605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716016" y="951310"/>
            <a:ext cx="3958208" cy="394269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 smtClean="0"/>
              <a:t>Always use at least size 18 font </a:t>
            </a:r>
          </a:p>
        </p:txBody>
      </p:sp>
    </p:spTree>
    <p:extLst>
      <p:ext uri="{BB962C8B-B14F-4D97-AF65-F5344CB8AC3E}">
        <p14:creationId xmlns:p14="http://schemas.microsoft.com/office/powerpoint/2010/main" val="281849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951310"/>
            <a:ext cx="8208144" cy="394269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 smtClean="0"/>
              <a:t>Always use at least size 18 font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303498"/>
            <a:ext cx="8208144" cy="48605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0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467544" y="951310"/>
            <a:ext cx="8208144" cy="394269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 dirty="0" smtClean="0"/>
              <a:t>Always use at least size 18 font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7544" y="303498"/>
            <a:ext cx="8208144" cy="486054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524328" y="4948014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© Essex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395100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Black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314450"/>
            <a:ext cx="8208144" cy="1041276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977838"/>
            <a:ext cx="8208144" cy="336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2694802"/>
            <a:ext cx="8208144" cy="1281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You can change a slides background colour, </a:t>
            </a:r>
            <a:br>
              <a:rPr lang="en-GB" dirty="0" smtClean="0"/>
            </a:br>
            <a:r>
              <a:rPr lang="en-GB" dirty="0" smtClean="0"/>
              <a:t>but always remember to consider accessibility!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61960"/>
            <a:ext cx="1169368" cy="4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Red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1314450"/>
            <a:ext cx="8208144" cy="1041276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title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977838"/>
            <a:ext cx="8208144" cy="336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1"/>
                </a:solidFill>
                <a:latin typeface="+mn-lt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add Service / Team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2694802"/>
            <a:ext cx="8208144" cy="1281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You can change a slides background colour, </a:t>
            </a:r>
            <a:br>
              <a:rPr lang="en-GB" dirty="0" smtClean="0"/>
            </a:br>
            <a:r>
              <a:rPr lang="en-GB" dirty="0" smtClean="0"/>
              <a:t>but always remember to consider accessibility!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60501"/>
            <a:ext cx="1169368" cy="4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3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2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89" r:id="rId3"/>
    <p:sldLayoutId id="2147483687" r:id="rId4"/>
    <p:sldLayoutId id="2147483695" r:id="rId5"/>
    <p:sldLayoutId id="2147483693" r:id="rId6"/>
    <p:sldLayoutId id="2147483692" r:id="rId7"/>
    <p:sldLayoutId id="214748369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929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T:\4. Equalities and Partnerships\Communications\Branding\Assembly\Event_Slide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" y="-20538"/>
            <a:ext cx="9173328" cy="51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296" t="28966" r="28811" b="24904"/>
          <a:stretch/>
        </p:blipFill>
        <p:spPr>
          <a:xfrm>
            <a:off x="323527" y="771550"/>
            <a:ext cx="5859178" cy="41854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27" y="4897937"/>
            <a:ext cx="61926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>
                <a:solidFill>
                  <a:srgbClr val="000000"/>
                </a:solidFill>
                <a:latin typeface="Helvetica 45 Light"/>
              </a:rPr>
              <a:t>Source:  Department for Transport (2016) Road Use Statistics Great Britain 2016, statistical release. </a:t>
            </a:r>
            <a:endParaRPr lang="en-GB" sz="1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7" y="834266"/>
            <a:ext cx="58591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8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62839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The role of infrastructure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1277802"/>
            <a:ext cx="3816424" cy="28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0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" y="-20538"/>
            <a:ext cx="9173328" cy="51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1347614"/>
            <a:ext cx="8496944" cy="374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Priority 1: </a:t>
            </a:r>
            <a:r>
              <a:rPr lang="en-GB" sz="16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</a:t>
            </a:r>
            <a:r>
              <a:rPr lang="en-GB" sz="1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greater awareness of training and employment opportunities in key growth sectors in </a:t>
            </a:r>
            <a:r>
              <a:rPr lang="en-GB" sz="16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Essex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Career Guides for both young people and adults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Essex 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Programme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intervene early and design and deliver services for early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intervention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Industry STEM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Priority 2: </a:t>
            </a:r>
            <a:r>
              <a:rPr lang="en-GB" sz="16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 social mobility in rural areas</a:t>
            </a:r>
            <a:endParaRPr lang="en-GB" sz="1600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Apprenticeship Promotion and Brokerage Hub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Enterprise Advisor Network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establish links between businesses and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schools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Work Progression Pilot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Harlow to help adults in low paid jobs to enhance their skills 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investment </a:t>
            </a:r>
            <a:r>
              <a:rPr lang="en-GB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curriculum development in FE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4847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Delivering for The Future of Essex</a:t>
            </a:r>
          </a:p>
        </p:txBody>
      </p:sp>
    </p:spTree>
    <p:extLst>
      <p:ext uri="{BB962C8B-B14F-4D97-AF65-F5344CB8AC3E}">
        <p14:creationId xmlns:p14="http://schemas.microsoft.com/office/powerpoint/2010/main" val="34116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" y="-20538"/>
            <a:ext cx="9173328" cy="51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419622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your shared vision for social mobility in Essex?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What are your ideas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action now?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your ideas going forward?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34847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Shared prosperity for everyone?</a:t>
            </a:r>
          </a:p>
        </p:txBody>
      </p:sp>
    </p:spTree>
    <p:extLst>
      <p:ext uri="{BB962C8B-B14F-4D97-AF65-F5344CB8AC3E}">
        <p14:creationId xmlns:p14="http://schemas.microsoft.com/office/powerpoint/2010/main" val="33026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" y="-20538"/>
            <a:ext cx="9173328" cy="51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347614"/>
            <a:ext cx="8507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Broadly speaking…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link between a person’s class or income and the class or income of their parents.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139702"/>
            <a:ext cx="3528392" cy="2786802"/>
          </a:xfrm>
          <a:prstGeom prst="rect">
            <a:avLst/>
          </a:prstGeom>
          <a:noFill/>
          <a:ln>
            <a:solidFill>
              <a:srgbClr val="E129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Absolute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relative mobility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Intergenerational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social class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income.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74" y="1886872"/>
            <a:ext cx="4467926" cy="298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77155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What is social mobility?</a:t>
            </a:r>
          </a:p>
        </p:txBody>
      </p:sp>
    </p:spTree>
    <p:extLst>
      <p:ext uri="{BB962C8B-B14F-4D97-AF65-F5344CB8AC3E}">
        <p14:creationId xmlns:p14="http://schemas.microsoft.com/office/powerpoint/2010/main" val="13077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" y="-20538"/>
            <a:ext cx="9173328" cy="51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940348"/>
            <a:ext cx="78936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create a fair society where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everyone can thrive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no matter what their background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reverse current trends in social mobility and instead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see improvements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occupation and income mobility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provide the foundations for our country to realise its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economic and creative potential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771550"/>
            <a:ext cx="80452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 Black" panose="020B0A04020102020204" pitchFamily="34" charset="0"/>
                <a:cs typeface="Arial" panose="020B0604020202020204" pitchFamily="34" charset="0"/>
              </a:rPr>
              <a:t>Social Mobility Commission: </a:t>
            </a:r>
            <a:endParaRPr lang="en-GB" sz="32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Our </a:t>
            </a:r>
            <a:r>
              <a:rPr lang="en-GB" sz="3200" dirty="0">
                <a:latin typeface="Arial Black" panose="020B0A04020102020204" pitchFamily="34" charset="0"/>
                <a:cs typeface="Arial" panose="020B0604020202020204" pitchFamily="34" charset="0"/>
              </a:rPr>
              <a:t>Vision</a:t>
            </a:r>
            <a:endParaRPr lang="en-GB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" y="-20539"/>
            <a:ext cx="9173328" cy="51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834847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What’s the scale of the problem?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57399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Absolute rates of child poverty have halved since 1997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is at a record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 inequalities are narrowing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yet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mobility has flat-lined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Only one in eight children from low-income background is likely to become a high earner as an adult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Those born in 60s, 70s, 80s and have lower incomes than their predecessors at the same age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06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" y="-20538"/>
            <a:ext cx="9173328" cy="51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818" y="3201858"/>
            <a:ext cx="3389588" cy="4616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inherited wealth</a:t>
            </a:r>
            <a:endParaRPr lang="en-US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5348" y="321982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</a:t>
            </a:r>
            <a:r>
              <a:rPr lang="en-GB" sz="2000" b="1" u="sng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networks and connections</a:t>
            </a:r>
            <a:endParaRPr lang="en-GB" sz="2000" b="1" u="sng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479954"/>
            <a:ext cx="4151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400" b="1" dirty="0" smtClean="0">
                <a:solidFill>
                  <a:srgbClr val="6A34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UNEQUAL</a:t>
            </a:r>
            <a:r>
              <a:rPr lang="en-GB" sz="4400" dirty="0" smtClean="0">
                <a:solidFill>
                  <a:srgbClr val="6A34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 in life</a:t>
            </a:r>
            <a:endParaRPr lang="en-US" sz="4400" dirty="0" smtClean="0">
              <a:solidFill>
                <a:srgbClr val="6A34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564" y="3648186"/>
            <a:ext cx="3405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INACCESSIBLE</a:t>
            </a:r>
            <a:r>
              <a:rPr lang="en-GB" sz="2000" dirty="0" smtClean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market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6" y="177966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3C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GB" sz="2000" b="1" dirty="0">
                <a:solidFill>
                  <a:srgbClr val="F3C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inequalities</a:t>
            </a:r>
            <a:endParaRPr lang="en-GB" sz="2000" b="1" dirty="0" smtClean="0">
              <a:solidFill>
                <a:srgbClr val="F3C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7025" y="1131590"/>
            <a:ext cx="29542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3600" b="1" dirty="0" smtClean="0">
                <a:solidFill>
                  <a:srgbClr val="E1291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CULTURAL BIASES</a:t>
            </a:r>
            <a:endParaRPr lang="en-GB" sz="3600" b="1" dirty="0">
              <a:solidFill>
                <a:srgbClr val="E1291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723878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en-GB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disparities</a:t>
            </a:r>
            <a:endParaRPr lang="en-GB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2427734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3600" dirty="0">
                <a:solidFill>
                  <a:srgbClr val="CE00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two-tiered</a:t>
            </a:r>
            <a:r>
              <a:rPr lang="en-GB" sz="2000" dirty="0">
                <a:solidFill>
                  <a:srgbClr val="CE0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CE0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552" y="843558"/>
            <a:ext cx="619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Barriers to social mobility</a:t>
            </a:r>
          </a:p>
        </p:txBody>
      </p:sp>
      <p:sp>
        <p:nvSpPr>
          <p:cNvPr id="13" name="Up Arrow 12"/>
          <p:cNvSpPr/>
          <p:nvPr/>
        </p:nvSpPr>
        <p:spPr bwMode="auto">
          <a:xfrm>
            <a:off x="3588406" y="1803113"/>
            <a:ext cx="813100" cy="688565"/>
          </a:xfrm>
          <a:prstGeom prst="upArrow">
            <a:avLst/>
          </a:prstGeom>
          <a:solidFill>
            <a:srgbClr val="F3CF4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" y="-20538"/>
            <a:ext cx="9173328" cy="51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004392"/>
            <a:ext cx="41044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  <a:cs typeface="Arial" panose="020B0604020202020204" pitchFamily="34" charset="0"/>
              </a:rPr>
              <a:t>Driving forward what works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  <a:cs typeface="Arial" panose="020B0604020202020204" pitchFamily="34" charset="0"/>
              </a:rPr>
              <a:t>Taskforces to deep dive into issues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1800" dirty="0" smtClean="0">
              <a:latin typeface="+mn-lt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  <a:cs typeface="Arial" panose="020B0604020202020204" pitchFamily="34" charset="0"/>
              </a:rPr>
              <a:t>Action focused  Commissioners</a:t>
            </a:r>
          </a:p>
          <a:p>
            <a:pPr lvl="0"/>
            <a:endParaRPr lang="en-GB" sz="1800" dirty="0" smtClean="0">
              <a:latin typeface="+mn-lt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  <a:cs typeface="Arial" panose="020B0604020202020204" pitchFamily="34" charset="0"/>
              </a:rPr>
              <a:t>Innovation funds</a:t>
            </a:r>
            <a:endParaRPr lang="en-US" sz="1800" dirty="0" smtClean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dirty="0" smtClean="0">
              <a:latin typeface="+mn-lt"/>
            </a:endParaRPr>
          </a:p>
          <a:p>
            <a:endParaRPr lang="en-GB" sz="1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42" y="1828006"/>
            <a:ext cx="4247964" cy="2831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46" y="84646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Black" panose="020B0A04020102020204" pitchFamily="34" charset="0"/>
                <a:cs typeface="Arial" panose="020B0604020202020204" pitchFamily="34" charset="0"/>
              </a:rPr>
              <a:t>Social Mobility Commission: </a:t>
            </a:r>
            <a:endParaRPr lang="en-GB" sz="32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Our </a:t>
            </a:r>
            <a:r>
              <a:rPr lang="en-GB" sz="3200" dirty="0">
                <a:latin typeface="Arial Black" panose="020B0A04020102020204" pitchFamily="34" charset="0"/>
                <a:cs typeface="Arial" panose="020B0604020202020204" pitchFamily="34" charset="0"/>
              </a:rPr>
              <a:t>Role</a:t>
            </a:r>
            <a:endParaRPr lang="en-GB" sz="32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" y="-20538"/>
            <a:ext cx="9173328" cy="51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9569"/>
          <a:stretch/>
        </p:blipFill>
        <p:spPr>
          <a:xfrm>
            <a:off x="5442505" y="206107"/>
            <a:ext cx="3693718" cy="458736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04" t="57697" r="32620"/>
          <a:stretch/>
        </p:blipFill>
        <p:spPr>
          <a:xfrm>
            <a:off x="323528" y="1417711"/>
            <a:ext cx="4424173" cy="3375756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107504" y="77155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Social mobility in Essex</a:t>
            </a:r>
          </a:p>
        </p:txBody>
      </p:sp>
    </p:spTree>
    <p:extLst>
      <p:ext uri="{BB962C8B-B14F-4D97-AF65-F5344CB8AC3E}">
        <p14:creationId xmlns:p14="http://schemas.microsoft.com/office/powerpoint/2010/main" val="23256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46" y="-20541"/>
            <a:ext cx="9173328" cy="51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25827"/>
              </p:ext>
            </p:extLst>
          </p:nvPr>
        </p:nvGraphicFramePr>
        <p:xfrm>
          <a:off x="251520" y="1338908"/>
          <a:ext cx="7488831" cy="3753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940">
                  <a:extLst>
                    <a:ext uri="{9D8B030D-6E8A-4147-A177-3AD203B41FA5}">
                      <a16:colId xmlns="" xmlns:a16="http://schemas.microsoft.com/office/drawing/2014/main" val="4099611410"/>
                    </a:ext>
                  </a:extLst>
                </a:gridCol>
                <a:gridCol w="1101797">
                  <a:extLst>
                    <a:ext uri="{9D8B030D-6E8A-4147-A177-3AD203B41FA5}">
                      <a16:colId xmlns="" xmlns:a16="http://schemas.microsoft.com/office/drawing/2014/main" val="2797791287"/>
                    </a:ext>
                  </a:extLst>
                </a:gridCol>
                <a:gridCol w="1101797">
                  <a:extLst>
                    <a:ext uri="{9D8B030D-6E8A-4147-A177-3AD203B41FA5}">
                      <a16:colId xmlns="" xmlns:a16="http://schemas.microsoft.com/office/drawing/2014/main" val="2281370562"/>
                    </a:ext>
                  </a:extLst>
                </a:gridCol>
                <a:gridCol w="1101797">
                  <a:extLst>
                    <a:ext uri="{9D8B030D-6E8A-4147-A177-3AD203B41FA5}">
                      <a16:colId xmlns="" xmlns:a16="http://schemas.microsoft.com/office/drawing/2014/main" val="1404807830"/>
                    </a:ext>
                  </a:extLst>
                </a:gridCol>
                <a:gridCol w="1101797">
                  <a:extLst>
                    <a:ext uri="{9D8B030D-6E8A-4147-A177-3AD203B41FA5}">
                      <a16:colId xmlns="" xmlns:a16="http://schemas.microsoft.com/office/drawing/2014/main" val="1014806182"/>
                    </a:ext>
                  </a:extLst>
                </a:gridCol>
                <a:gridCol w="996703">
                  <a:extLst>
                    <a:ext uri="{9D8B030D-6E8A-4147-A177-3AD203B41FA5}">
                      <a16:colId xmlns="" xmlns:a16="http://schemas.microsoft.com/office/drawing/2014/main" val="4088737201"/>
                    </a:ext>
                  </a:extLst>
                </a:gridCol>
              </a:tblGrid>
              <a:tr h="481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Authority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verall </a:t>
                      </a: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Years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lives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925222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Uttlesford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3317292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Brentwood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7186387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Maldon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GB" sz="14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0728883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Epping Forest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GB" sz="14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996450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Harlow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en-GB" sz="14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6425121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Rochford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GB" sz="14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735409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Chelmsford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en-GB" sz="14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9689728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Castle Point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en-GB" sz="14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3223698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Basildon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en-GB" sz="14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9782421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Braintree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  <a:endParaRPr lang="en-GB" sz="14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1304652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Colchester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en-GB" sz="1400" b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7839116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Tendring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E1291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482047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76283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Social mobility in Essex</a:t>
            </a:r>
          </a:p>
        </p:txBody>
      </p:sp>
    </p:spTree>
    <p:extLst>
      <p:ext uri="{BB962C8B-B14F-4D97-AF65-F5344CB8AC3E}">
        <p14:creationId xmlns:p14="http://schemas.microsoft.com/office/powerpoint/2010/main" val="1302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" y="-20539"/>
            <a:ext cx="9173328" cy="51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6103" y="1563638"/>
            <a:ext cx="80108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+mn-lt"/>
                <a:cs typeface="Arial" panose="020B0604020202020204" pitchFamily="34" charset="0"/>
              </a:rPr>
              <a:t>Development by age 5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+mn-lt"/>
                <a:cs typeface="Arial" panose="020B0604020202020204" pitchFamily="34" charset="0"/>
              </a:rPr>
              <a:t>Quality of schools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+mn-lt"/>
                <a:cs typeface="Arial" panose="020B0604020202020204" pitchFamily="34" charset="0"/>
              </a:rPr>
              <a:t>Attainment at schools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+mn-lt"/>
                <a:cs typeface="Arial" panose="020B0604020202020204" pitchFamily="34" charset="0"/>
              </a:rPr>
              <a:t>Location and access to well-paid jobs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+mn-lt"/>
                <a:cs typeface="Arial" panose="020B0604020202020204" pitchFamily="34" charset="0"/>
              </a:rPr>
              <a:t>Proportion of low paid jobs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+mn-lt"/>
                <a:cs typeface="Arial" panose="020B0604020202020204" pitchFamily="34" charset="0"/>
              </a:rPr>
              <a:t>Home ownership</a:t>
            </a:r>
          </a:p>
          <a:p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685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What drives these variations?</a:t>
            </a:r>
          </a:p>
        </p:txBody>
      </p:sp>
    </p:spTree>
    <p:extLst>
      <p:ext uri="{BB962C8B-B14F-4D97-AF65-F5344CB8AC3E}">
        <p14:creationId xmlns:p14="http://schemas.microsoft.com/office/powerpoint/2010/main" val="29541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CC Default Colours">
      <a:dk1>
        <a:srgbClr val="000000"/>
      </a:dk1>
      <a:lt1>
        <a:srgbClr val="FFFFFF"/>
      </a:lt1>
      <a:dk2>
        <a:srgbClr val="E00069"/>
      </a:dk2>
      <a:lt2>
        <a:srgbClr val="E1291A"/>
      </a:lt2>
      <a:accent1>
        <a:srgbClr val="007A33"/>
      </a:accent1>
      <a:accent2>
        <a:srgbClr val="00A191"/>
      </a:accent2>
      <a:accent3>
        <a:srgbClr val="004899"/>
      </a:accent3>
      <a:accent4>
        <a:srgbClr val="00205B"/>
      </a:accent4>
      <a:accent5>
        <a:srgbClr val="682558"/>
      </a:accent5>
      <a:accent6>
        <a:srgbClr val="934D98"/>
      </a:accent6>
      <a:hlink>
        <a:srgbClr val="0645AD"/>
      </a:hlink>
      <a:folHlink>
        <a:srgbClr val="0645AD"/>
      </a:folHlink>
    </a:clrScheme>
    <a:fontScheme name="ECC 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B3995D"/>
        </a:dk2>
        <a:lt2>
          <a:srgbClr val="D00F44"/>
        </a:lt2>
        <a:accent1>
          <a:srgbClr val="C75B12"/>
        </a:accent1>
        <a:accent2>
          <a:srgbClr val="850057"/>
        </a:accent2>
        <a:accent3>
          <a:srgbClr val="FFFFFF"/>
        </a:accent3>
        <a:accent4>
          <a:srgbClr val="000000"/>
        </a:accent4>
        <a:accent5>
          <a:srgbClr val="E0B5AA"/>
        </a:accent5>
        <a:accent6>
          <a:srgbClr val="78004E"/>
        </a:accent6>
        <a:hlink>
          <a:srgbClr val="4B306A"/>
        </a:hlink>
        <a:folHlink>
          <a:srgbClr val="0083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2C0F3BD5-2828-4B01-9775-547067E9D20B}" vid="{D6AA8548-A859-4FEB-8288-206DB8D1E4B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172</TotalTime>
  <Words>477</Words>
  <Application>Microsoft Office PowerPoint</Application>
  <PresentationFormat>On-screen Show (16:9)</PresentationFormat>
  <Paragraphs>155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Essex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Clare.McLean</dc:creator>
  <cp:lastModifiedBy>Clare.McLean</cp:lastModifiedBy>
  <cp:revision>9</cp:revision>
  <dcterms:created xsi:type="dcterms:W3CDTF">2018-08-29T20:45:47Z</dcterms:created>
  <dcterms:modified xsi:type="dcterms:W3CDTF">2018-09-03T12:56:57Z</dcterms:modified>
  <cp:version>1</cp:version>
</cp:coreProperties>
</file>